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523" r:id="rId2"/>
    <p:sldId id="524" r:id="rId3"/>
    <p:sldId id="584" r:id="rId4"/>
    <p:sldId id="586" r:id="rId5"/>
    <p:sldId id="599" r:id="rId6"/>
    <p:sldId id="525" r:id="rId7"/>
    <p:sldId id="526" r:id="rId8"/>
    <p:sldId id="527" r:id="rId9"/>
    <p:sldId id="528" r:id="rId10"/>
    <p:sldId id="530" r:id="rId11"/>
    <p:sldId id="529" r:id="rId12"/>
    <p:sldId id="536" r:id="rId13"/>
    <p:sldId id="537" r:id="rId14"/>
    <p:sldId id="550" r:id="rId15"/>
    <p:sldId id="551" r:id="rId16"/>
    <p:sldId id="587" r:id="rId17"/>
    <p:sldId id="548" r:id="rId18"/>
    <p:sldId id="538" r:id="rId19"/>
    <p:sldId id="549" r:id="rId20"/>
    <p:sldId id="553" r:id="rId21"/>
    <p:sldId id="539" r:id="rId22"/>
    <p:sldId id="588" r:id="rId23"/>
    <p:sldId id="554" r:id="rId24"/>
    <p:sldId id="556" r:id="rId25"/>
    <p:sldId id="540" r:id="rId26"/>
    <p:sldId id="557" r:id="rId27"/>
    <p:sldId id="589" r:id="rId28"/>
    <p:sldId id="590" r:id="rId29"/>
    <p:sldId id="562" r:id="rId30"/>
    <p:sldId id="563" r:id="rId31"/>
    <p:sldId id="565" r:id="rId32"/>
    <p:sldId id="566" r:id="rId33"/>
    <p:sldId id="567" r:id="rId34"/>
    <p:sldId id="568" r:id="rId35"/>
    <p:sldId id="569" r:id="rId36"/>
    <p:sldId id="575" r:id="rId37"/>
    <p:sldId id="570" r:id="rId38"/>
    <p:sldId id="572" r:id="rId39"/>
    <p:sldId id="573" r:id="rId40"/>
    <p:sldId id="600" r:id="rId41"/>
    <p:sldId id="604" r:id="rId42"/>
    <p:sldId id="559" r:id="rId43"/>
    <p:sldId id="602" r:id="rId44"/>
    <p:sldId id="617" r:id="rId45"/>
    <p:sldId id="595" r:id="rId46"/>
    <p:sldId id="576" r:id="rId47"/>
    <p:sldId id="579" r:id="rId48"/>
    <p:sldId id="619" r:id="rId49"/>
    <p:sldId id="620" r:id="rId50"/>
    <p:sldId id="621" r:id="rId51"/>
    <p:sldId id="633" r:id="rId52"/>
    <p:sldId id="634" r:id="rId53"/>
    <p:sldId id="622" r:id="rId54"/>
    <p:sldId id="635" r:id="rId55"/>
    <p:sldId id="636" r:id="rId56"/>
    <p:sldId id="628" r:id="rId57"/>
    <p:sldId id="627" r:id="rId58"/>
    <p:sldId id="629" r:id="rId59"/>
    <p:sldId id="626" r:id="rId60"/>
    <p:sldId id="632" r:id="rId61"/>
    <p:sldId id="577" r:id="rId62"/>
    <p:sldId id="637" r:id="rId63"/>
    <p:sldId id="625" r:id="rId64"/>
    <p:sldId id="580" r:id="rId65"/>
    <p:sldId id="614" r:id="rId66"/>
    <p:sldId id="611" r:id="rId67"/>
    <p:sldId id="612" r:id="rId68"/>
    <p:sldId id="630" r:id="rId69"/>
    <p:sldId id="613" r:id="rId70"/>
    <p:sldId id="596" r:id="rId71"/>
    <p:sldId id="623" r:id="rId72"/>
    <p:sldId id="624" r:id="rId73"/>
    <p:sldId id="638" r:id="rId74"/>
    <p:sldId id="591" r:id="rId75"/>
    <p:sldId id="594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7EC2"/>
    <a:srgbClr val="0D1B3C"/>
    <a:srgbClr val="007EC2"/>
    <a:srgbClr val="670101"/>
    <a:srgbClr val="10253F"/>
    <a:srgbClr val="151A3C"/>
    <a:srgbClr val="8EB4E3"/>
    <a:srgbClr val="2B2B2B"/>
    <a:srgbClr val="233B0E"/>
    <a:srgbClr val="5DA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34" autoAdjust="0"/>
    <p:restoredTop sz="89709" autoAdjust="0"/>
  </p:normalViewPr>
  <p:slideViewPr>
    <p:cSldViewPr snapToGrid="0" snapToObjects="1">
      <p:cViewPr varScale="1">
        <p:scale>
          <a:sx n="123" d="100"/>
          <a:sy n="123" d="100"/>
        </p:scale>
        <p:origin x="-424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9" d="100"/>
        <a:sy n="59" d="100"/>
      </p:scale>
      <p:origin x="0" y="9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6E57F-28E7-514C-8DFB-908818052C69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C798F-4854-B34D-8ABC-E77534FC1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06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/photos/tabor-</a:t>
            </a:r>
            <a:r>
              <a:rPr lang="en-US" dirty="0" err="1" smtClean="0"/>
              <a:t>roeder</a:t>
            </a:r>
            <a:r>
              <a:rPr lang="en-US" dirty="0" smtClean="0"/>
              <a:t>/16811793545/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648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320 per round * 6 rounds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1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Top</a:t>
            </a:r>
            <a:r>
              <a:rPr lang="en-US" baseline="0" dirty="0" smtClean="0"/>
              <a:t> 100 out of 11 million brackets</a:t>
            </a:r>
          </a:p>
          <a:p>
            <a:r>
              <a:rPr lang="en-US" dirty="0" smtClean="0"/>
              <a:t>2014, a much crazier year…The winner</a:t>
            </a:r>
            <a:r>
              <a:rPr lang="en-US" baseline="0" dirty="0" smtClean="0"/>
              <a:t> had 1730 and to break the top 100, you needed a 1520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412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91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games.espn.go.com</a:t>
            </a:r>
            <a:r>
              <a:rPr lang="en-US" dirty="0" smtClean="0"/>
              <a:t>/tournament-challenge-bracket/2016/en/</a:t>
            </a:r>
            <a:r>
              <a:rPr lang="en-US" dirty="0" err="1" smtClean="0"/>
              <a:t>entry?entryID</a:t>
            </a:r>
            <a:r>
              <a:rPr lang="en-US" dirty="0" smtClean="0"/>
              <a:t>=5815184</a:t>
            </a:r>
          </a:p>
          <a:p>
            <a:endParaRPr lang="en-US" dirty="0" smtClean="0"/>
          </a:p>
          <a:p>
            <a:r>
              <a:rPr lang="en-US" dirty="0" smtClean="0"/>
              <a:t>93%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967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donnieray</a:t>
            </a:r>
            <a:r>
              <a:rPr lang="en-US" dirty="0" smtClean="0"/>
              <a:t>/9436653177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5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usaghumphreys</a:t>
            </a:r>
            <a:r>
              <a:rPr lang="en-US" dirty="0" smtClean="0"/>
              <a:t>/10917396866/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9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maybourne</a:t>
            </a:r>
            <a:r>
              <a:rPr lang="en-US" dirty="0" smtClean="0"/>
              <a:t>/11937207616/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887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/photos/yuan2003/12959533413/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621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Buzzer beater by </a:t>
            </a:r>
            <a:r>
              <a:rPr lang="en-US" dirty="0" err="1" smtClean="0"/>
              <a:t>Vilanova</a:t>
            </a:r>
            <a:r>
              <a:rPr lang="en-US" baseline="0" dirty="0" smtClean="0"/>
              <a:t> caused our defeat in what is considered one of the most competitive finals in NCAA history.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79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$ 376 Million dollars spent on ads</a:t>
            </a:r>
            <a:r>
              <a:rPr lang="en-US" baseline="0" dirty="0" smtClean="0"/>
              <a:t> for the Super Bowl in 2016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$ 1.1 billion for adds in march madness</a:t>
            </a:r>
            <a:endParaRPr lang="en-US" dirty="0" smtClean="0"/>
          </a:p>
          <a:p>
            <a:r>
              <a:rPr lang="en-US" dirty="0" smtClean="0"/>
              <a:t>13 million brackets submitted to ESPN in 2016 - http://</a:t>
            </a:r>
            <a:r>
              <a:rPr lang="en-US" dirty="0" err="1" smtClean="0"/>
              <a:t>espnmediazone.com</a:t>
            </a:r>
            <a:r>
              <a:rPr lang="en-US" dirty="0" smtClean="0"/>
              <a:t>/us/press-releases/2016/03/espn-tournament-challenge-12-xx-million-brackets-set-new-all-time-record/</a:t>
            </a:r>
          </a:p>
          <a:p>
            <a:r>
              <a:rPr lang="en-US" dirty="0" smtClean="0"/>
              <a:t>$ 9 billion dollars</a:t>
            </a:r>
            <a:r>
              <a:rPr lang="en-US" baseline="0" dirty="0" smtClean="0"/>
              <a:t> bet on March Madness in 2016 - http://</a:t>
            </a:r>
            <a:r>
              <a:rPr lang="en-US" baseline="0" dirty="0" err="1" smtClean="0"/>
              <a:t>www.marketwatch.com</a:t>
            </a:r>
            <a:r>
              <a:rPr lang="en-US" baseline="0" dirty="0" smtClean="0"/>
              <a:t>/story/this-is-how-much-americans-will-spend-betting-on-march-madness-games-2016-03-16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70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/photos/whateyesee13/5472188211/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69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/photos/romec1/12229748395/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51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keepingitrealsports.com</a:t>
            </a:r>
            <a:r>
              <a:rPr lang="en-US" dirty="0" smtClean="0"/>
              <a:t>/</a:t>
            </a:r>
            <a:r>
              <a:rPr lang="en-US" dirty="0" err="1" smtClean="0"/>
              <a:t>wp</a:t>
            </a:r>
            <a:r>
              <a:rPr lang="en-US" dirty="0" smtClean="0"/>
              <a:t>-content/uploads/2015/03/Obama-</a:t>
            </a:r>
            <a:r>
              <a:rPr lang="en-US" dirty="0" err="1" smtClean="0"/>
              <a:t>Katz.jpg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2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Stack $1</a:t>
            </a:r>
            <a:r>
              <a:rPr lang="en-US" baseline="0" dirty="0" smtClean="0"/>
              <a:t> dollar bills on top of each other and it is enough to span the solar system…84 times!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03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 smtClean="0"/>
              <a:t>https</a:t>
            </a:r>
            <a:r>
              <a:rPr lang="pl-PL" dirty="0" smtClean="0"/>
              <a:t>://</a:t>
            </a:r>
            <a:r>
              <a:rPr lang="pl-PL" dirty="0" err="1" smtClean="0"/>
              <a:t>www.flickr.com</a:t>
            </a:r>
            <a:r>
              <a:rPr lang="pl-PL" dirty="0" smtClean="0"/>
              <a:t>/</a:t>
            </a:r>
            <a:r>
              <a:rPr lang="pl-PL" dirty="0" err="1" smtClean="0"/>
              <a:t>photos</a:t>
            </a:r>
            <a:r>
              <a:rPr lang="pl-PL" dirty="0" smtClean="0"/>
              <a:t>/86530412@N02/7987532186/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63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 #1 seeds made the final 4</a:t>
            </a:r>
          </a:p>
          <a:p>
            <a:r>
              <a:rPr lang="en-US" dirty="0" smtClean="0"/>
              <a:t>A #7</a:t>
            </a:r>
            <a:r>
              <a:rPr lang="en-US" baseline="0" dirty="0" smtClean="0"/>
              <a:t> seed was the other (that was the “odd” part).</a:t>
            </a:r>
          </a:p>
          <a:p>
            <a:r>
              <a:rPr lang="en-US" baseline="0" dirty="0" smtClean="0"/>
              <a:t>#1 seed (Duke) won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9C798F-4854-B34D-8ABC-E77534FC1CB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071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75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18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16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266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950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694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47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867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258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21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9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AEC24-B2BA-8241-8AD5-FA6BD2714D47}" type="datetimeFigureOut">
              <a:rPr lang="en-US" smtClean="0"/>
              <a:t>8/1/16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1F5FE-373F-9D44-A548-AD66EB7E2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86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microsoft.com/office/2007/relationships/hdphoto" Target="../media/hdphoto6.wdp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microsoft.com/office/2007/relationships/hdphoto" Target="../media/hdphoto7.wdp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3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4" Type="http://schemas.openxmlformats.org/officeDocument/2006/relationships/image" Target="../media/image28.png"/><Relationship Id="rId5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4.wdp"/><Relationship Id="rId5" Type="http://schemas.openxmlformats.org/officeDocument/2006/relationships/image" Target="../media/image28.png"/><Relationship Id="rId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microsoft.com/office/2007/relationships/hdphoto" Target="../media/hdphoto16.wdp"/><Relationship Id="rId5" Type="http://schemas.openxmlformats.org/officeDocument/2006/relationships/image" Target="../media/image31.png"/><Relationship Id="rId6" Type="http://schemas.microsoft.com/office/2007/relationships/hdphoto" Target="../media/hdphoto1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8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microsoft.com/office/2007/relationships/hdphoto" Target="../media/hdphoto19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microsoft.com/office/2007/relationships/hdphoto" Target="../media/hdphoto20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3" Type="http://schemas.microsoft.com/office/2007/relationships/hdphoto" Target="../media/hdphoto2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2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microsoft.com/office/2007/relationships/hdphoto" Target="../media/hdphoto2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microsoft.com/office/2007/relationships/hdphoto" Target="../media/hdphoto24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microsoft.com/office/2007/relationships/hdphoto" Target="../media/hdphoto25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microsoft.com/office/2007/relationships/hdphoto" Target="../media/hdphoto2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microsoft.com/office/2007/relationships/hdphoto" Target="../media/hdphoto27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microsoft.com/office/2007/relationships/hdphoto" Target="../media/hdphoto28.wdp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microsoft.com/office/2007/relationships/hdphoto" Target="../media/hdphoto29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4" Type="http://schemas.microsoft.com/office/2007/relationships/hdphoto" Target="../media/hdphoto3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microsoft.com/office/2007/relationships/hdphoto" Target="../media/hdphoto31.wdp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microsoft.com/office/2007/relationships/hdphoto" Target="../media/hdphoto32.wdp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3" Type="http://schemas.microsoft.com/office/2007/relationships/hdphoto" Target="../media/hdphoto33.wdp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eg"/><Relationship Id="rId3" Type="http://schemas.microsoft.com/office/2007/relationships/hdphoto" Target="../media/hdphoto32.wdp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microsoft.com/office/2007/relationships/hdphoto" Target="../media/hdphoto34.wdp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microsoft.com/office/2007/relationships/hdphoto" Target="../media/hdphoto35.wdp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0.png"/><Relationship Id="rId5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jpeg"/><Relationship Id="rId3" Type="http://schemas.microsoft.com/office/2007/relationships/hdphoto" Target="../media/hdphoto36.wdp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jpeg"/><Relationship Id="rId3" Type="http://schemas.microsoft.com/office/2007/relationships/hdphoto" Target="../media/hdphoto38.wdp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3" Type="http://schemas.microsoft.com/office/2007/relationships/hdphoto" Target="../media/hdphoto39.wdp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Relationship Id="rId3" Type="http://schemas.microsoft.com/office/2007/relationships/hdphoto" Target="../media/hdphoto40.wdp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3" Type="http://schemas.microsoft.com/office/2007/relationships/hdphoto" Target="../media/hdphoto41.wd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microsoft.com/office/2007/relationships/hdphoto" Target="../media/hdphoto37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4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microsoft.com/office/2007/relationships/hdphoto" Target="../media/hdphoto22.wdp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microsoft.com/office/2007/relationships/hdphoto" Target="../media/hdphoto5.wdp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8128" y="2067244"/>
            <a:ext cx="363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TASK MADNESS</a:t>
            </a:r>
          </a:p>
          <a:p>
            <a:r>
              <a:rPr lang="en-US" dirty="0" smtClean="0"/>
              <a:t>ON DEMAND PROCESSING WITH SCT</a:t>
            </a:r>
            <a:endParaRPr lang="en-US" dirty="0"/>
          </a:p>
        </p:txBody>
      </p:sp>
      <p:pic>
        <p:nvPicPr>
          <p:cNvPr id="3" name="Picture 2" descr="16811793545_62757e86c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3000" contrast="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1018109"/>
            <a:ext cx="9258319" cy="617070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3167532" y="263338"/>
            <a:ext cx="6604000" cy="4616824"/>
            <a:chOff x="3167532" y="263338"/>
            <a:chExt cx="6604000" cy="4616824"/>
          </a:xfrm>
        </p:grpSpPr>
        <p:grpSp>
          <p:nvGrpSpPr>
            <p:cNvPr id="8" name="Group 7"/>
            <p:cNvGrpSpPr/>
            <p:nvPr/>
          </p:nvGrpSpPr>
          <p:grpSpPr>
            <a:xfrm>
              <a:off x="3167532" y="263338"/>
              <a:ext cx="6604000" cy="4616824"/>
              <a:chOff x="3167532" y="164353"/>
              <a:chExt cx="6604000" cy="4616824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167532" y="1403698"/>
                <a:ext cx="5820400" cy="2347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TASK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MADNESS</a:t>
                </a:r>
              </a:p>
              <a:p>
                <a:pPr algn="r">
                  <a:lnSpc>
                    <a:spcPct val="80000"/>
                  </a:lnSpc>
                </a:pPr>
                <a:endParaRPr lang="en-US" sz="1000" dirty="0" smtClean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ON DEMAND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PROCESSING WITH 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28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SPRING CLOUD TASK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9" name="Picture 8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02456" y="1062450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8346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25506" y="1665157"/>
            <a:ext cx="2892989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US" sz="22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64</a:t>
            </a:r>
          </a:p>
          <a:p>
            <a:pPr algn="ctr">
              <a:lnSpc>
                <a:spcPct val="50000"/>
              </a:lnSpc>
            </a:pPr>
            <a:r>
              <a:rPr lang="en-US" sz="66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TEAMS</a:t>
            </a:r>
            <a:endParaRPr lang="en-US" sz="66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3900523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7862" y="1565199"/>
            <a:ext cx="18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Single elimination</a:t>
            </a:r>
            <a:endParaRPr lang="en-US" dirty="0"/>
          </a:p>
        </p:txBody>
      </p:sp>
      <p:pic>
        <p:nvPicPr>
          <p:cNvPr id="2" name="Picture 1" descr="12229748395_a48f13413f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  <a14:imgEffect>
                      <a14:brightnessContrast bright="11000" contras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770430" y="-414988"/>
            <a:ext cx="8864965" cy="630243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41531" y="-414988"/>
            <a:ext cx="4602469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tx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21000" y="395425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23517" y="2362364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SINGLE</a:t>
            </a:r>
          </a:p>
          <a:p>
            <a:pPr algn="r"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ELIMINATION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8" name="Picture 7" descr="noun_25026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8546" y="1161158"/>
            <a:ext cx="957144" cy="80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04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4086" y="2106620"/>
            <a:ext cx="1884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Teams are seeded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6961" y="-514447"/>
            <a:ext cx="9390961" cy="720829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2046" y="1739027"/>
              <a:ext cx="2879214" cy="2339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TEAMS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ARE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SEEDED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077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970089826_da15336ff7_o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51561"/>
            <a:ext cx="9144000" cy="608076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9" name="Oval 8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GAMBLING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BASED ON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pic>
        <p:nvPicPr>
          <p:cNvPr id="11" name="Picture 10" descr="noun_131893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51008" y="857546"/>
            <a:ext cx="910642" cy="79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93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94970" y="1614419"/>
            <a:ext cx="205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that hard right?</a:t>
            </a:r>
            <a:endParaRPr lang="en-US" dirty="0"/>
          </a:p>
        </p:txBody>
      </p:sp>
      <p:pic>
        <p:nvPicPr>
          <p:cNvPr id="2" name="Picture 1" descr="18831171385_a08d6e8460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3000" contrast="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404117" y="1983751"/>
            <a:ext cx="4804704" cy="4616824"/>
            <a:chOff x="3940493" y="1884766"/>
            <a:chExt cx="4804704" cy="4616824"/>
          </a:xfrm>
        </p:grpSpPr>
        <p:sp>
          <p:nvSpPr>
            <p:cNvPr id="6" name="Oval 5"/>
            <p:cNvSpPr/>
            <p:nvPr/>
          </p:nvSpPr>
          <p:spPr>
            <a:xfrm>
              <a:off x="4232961" y="1884766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940493" y="2590438"/>
              <a:ext cx="3682154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PICK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BRACKET…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EASY RIGHT?</a:t>
              </a:r>
              <a:endParaRPr lang="en-US" sz="4400" b="1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674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9135" y="925717"/>
            <a:ext cx="7302601" cy="3292067"/>
            <a:chOff x="405365" y="1234952"/>
            <a:chExt cx="7302601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841591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1 IN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9.2 QUINTILIAN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3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6840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7987532186_b07f16345d_k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4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28952" y="0"/>
            <a:ext cx="7717134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978403" y="621667"/>
            <a:ext cx="4387580" cy="4387580"/>
            <a:chOff x="-628626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4198" y="1538042"/>
              <a:ext cx="2409158" cy="28233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NOT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PERFECT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GOOD 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625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621667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2742833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WHAT IS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“GOOD 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ENOUGH”?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418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37504" y="311756"/>
            <a:ext cx="466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DIN Alternate Bold"/>
                <a:cs typeface="DIN Alternate Bold"/>
              </a:rPr>
              <a:t>ESPN SCORING RULES</a:t>
            </a:r>
            <a:endParaRPr lang="en-US" sz="3600" dirty="0">
              <a:latin typeface="DIN Alternate Bold"/>
              <a:cs typeface="DIN Alternate Bold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489" y="311756"/>
            <a:ext cx="7045754" cy="46748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004056" y="480573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627532" y="1869785"/>
            <a:ext cx="2386992" cy="1609156"/>
            <a:chOff x="6191346" y="1393502"/>
            <a:chExt cx="2386992" cy="1609156"/>
          </a:xfrm>
        </p:grpSpPr>
        <p:sp>
          <p:nvSpPr>
            <p:cNvPr id="9" name="TextBox 8"/>
            <p:cNvSpPr txBox="1"/>
            <p:nvPr/>
          </p:nvSpPr>
          <p:spPr>
            <a:xfrm>
              <a:off x="6191346" y="1804381"/>
              <a:ext cx="2386992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SCORING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RULES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4317" y="1393502"/>
              <a:ext cx="1660114" cy="4108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30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90440" y="399980"/>
            <a:ext cx="3363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WHO ARE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WE</a:t>
            </a:r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?</a:t>
            </a:r>
            <a:endParaRPr lang="en-US" sz="40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529693" y="1585086"/>
            <a:ext cx="2277461" cy="3364682"/>
            <a:chOff x="1111581" y="1357515"/>
            <a:chExt cx="2277461" cy="3364682"/>
          </a:xfrm>
        </p:grpSpPr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1525664" y="1357515"/>
              <a:ext cx="1449294" cy="1449294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111158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111581" y="2937093"/>
              <a:ext cx="2277461" cy="178510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MICHAEL MINELLA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michaelminella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OffHeap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mminella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336847" y="1585086"/>
            <a:ext cx="2277461" cy="3087683"/>
            <a:chOff x="5138771" y="1357515"/>
            <a:chExt cx="2277461" cy="3087683"/>
          </a:xfrm>
        </p:grpSpPr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5552854" y="1357515"/>
              <a:ext cx="1449294" cy="1449294"/>
            </a:xfrm>
            <a:prstGeom prst="ellipse">
              <a:avLst/>
            </a:prstGeom>
            <a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50800">
              <a:solidFill>
                <a:srgbClr val="007EC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7EC2"/>
                  </a:solidFill>
                </a:ln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138771" y="2929869"/>
              <a:ext cx="2277461" cy="0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138771" y="2937093"/>
              <a:ext cx="2264975" cy="15081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GLENN RENFRO</a:t>
              </a: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@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Github</a:t>
              </a:r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: 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cppwfs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r>
                <a:rPr lang="en-US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https://</a:t>
              </a:r>
              <a:r>
                <a:rPr lang="en-US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www.spring.io</a:t>
              </a:r>
              <a:endParaRPr lang="en-US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endParaRPr lang="en-US" dirty="0" smtClean="0"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612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502733952_d17acceec3_o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1000" contrast="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6886">
            <a:off x="4361922" y="260603"/>
            <a:ext cx="3596533" cy="641770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-833898" y="377960"/>
            <a:ext cx="4387580" cy="4387580"/>
          </a:xfrm>
          <a:prstGeom prst="ellipse">
            <a:avLst/>
          </a:prstGeom>
          <a:solidFill>
            <a:srgbClr val="0D1B3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4290" y="1776661"/>
            <a:ext cx="2813591" cy="15901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PERFECT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BRACKET IS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1920</a:t>
            </a:r>
            <a:endParaRPr lang="en-US" sz="4000" b="1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600719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79950">
            <a:off x="4560799" y="115442"/>
            <a:ext cx="4050765" cy="697199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89803" y="967410"/>
              <a:ext cx="3398286" cy="2114948"/>
              <a:chOff x="89803" y="967410"/>
              <a:chExt cx="3398286" cy="211494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89803" y="1884081"/>
                <a:ext cx="3398286" cy="1198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WINNER </a:t>
                </a:r>
              </a:p>
              <a:p>
                <a:pPr>
                  <a:lnSpc>
                    <a:spcPct val="80000"/>
                  </a:lnSpc>
                </a:pPr>
                <a:r>
                  <a:rPr lang="en-US" sz="4400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SCORED 1730</a:t>
                </a:r>
                <a:endParaRPr lang="en-US" sz="44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  <p:pic>
            <p:nvPicPr>
              <p:cNvPr id="7" name="Picture 6" descr="noun_32728_cc.png"/>
              <p:cNvPicPr>
                <a:picLocks noChangeAspect="1"/>
              </p:cNvPicPr>
              <p:nvPr/>
            </p:nvPicPr>
            <p:blipFill rotWithShape="1">
              <a:blip r:embed="rId4" cstate="print">
                <a:alphaModFix amt="30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04958" y="967410"/>
                <a:ext cx="903957" cy="76419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471370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23642">
            <a:off x="-2199890" y="-3636424"/>
            <a:ext cx="15756522" cy="1007559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-833898" y="377960"/>
            <a:ext cx="4387580" cy="4387580"/>
            <a:chOff x="-833898" y="289429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833898" y="289429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803" y="1884081"/>
              <a:ext cx="3398286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TOP 100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SCORED 1630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  <p:pic>
          <p:nvPicPr>
            <p:cNvPr id="7" name="Picture 6" descr="noun_32728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04958" y="967410"/>
              <a:ext cx="903957" cy="764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5139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3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540827"/>
            <a:ext cx="8077200" cy="42799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12487" y="313827"/>
            <a:ext cx="4868172" cy="4387580"/>
            <a:chOff x="-1371013" y="755920"/>
            <a:chExt cx="4868172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1371013" y="1873018"/>
              <a:ext cx="3946633" cy="20826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SCORES 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TYPICALLY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HAVE A TIGHT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BELL CURVE</a:t>
              </a:r>
            </a:p>
          </p:txBody>
        </p:sp>
      </p:grpSp>
      <p:pic>
        <p:nvPicPr>
          <p:cNvPr id="3" name="Picture 2" descr="noun_32975_cc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46638" y="540827"/>
            <a:ext cx="1109768" cy="89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68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68523" y="1525823"/>
            <a:ext cx="463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 </a:t>
            </a:r>
            <a:r>
              <a:rPr lang="en-US" dirty="0" err="1" smtClean="0"/>
              <a:t>Lunardi</a:t>
            </a:r>
            <a:r>
              <a:rPr lang="en-US" dirty="0" smtClean="0"/>
              <a:t> scored 760 in 2015 and 600 in 2014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113464">
            <a:off x="28630" y="-377386"/>
            <a:ext cx="10322650" cy="660247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78314" y="313827"/>
            <a:ext cx="4391468" cy="4387580"/>
            <a:chOff x="-754805" y="755920"/>
            <a:chExt cx="4391468" cy="4387580"/>
          </a:xfrm>
        </p:grpSpPr>
        <p:sp>
          <p:nvSpPr>
            <p:cNvPr id="7" name="Oval 6"/>
            <p:cNvSpPr/>
            <p:nvPr/>
          </p:nvSpPr>
          <p:spPr>
            <a:xfrm>
              <a:off x="-7509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754805" y="1808885"/>
              <a:ext cx="3372062" cy="22816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MIKE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GREENBERG</a:t>
              </a:r>
            </a:p>
            <a:p>
              <a:pPr algn="r">
                <a:lnSpc>
                  <a:spcPct val="80000"/>
                </a:lnSpc>
              </a:pPr>
              <a:endPara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950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794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519135" y="925717"/>
            <a:ext cx="8622048" cy="3292067"/>
            <a:chOff x="405365" y="1234952"/>
            <a:chExt cx="8622048" cy="3292067"/>
          </a:xfrm>
        </p:grpSpPr>
        <p:sp>
          <p:nvSpPr>
            <p:cNvPr id="7" name="TextBox 6"/>
            <p:cNvSpPr txBox="1"/>
            <p:nvPr/>
          </p:nvSpPr>
          <p:spPr>
            <a:xfrm>
              <a:off x="3866375" y="2281847"/>
              <a:ext cx="5161038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NOT LOOKING FOR A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PERFECT BRACKET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4022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10025" y="1555355"/>
            <a:ext cx="458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Just one better than everyone else in the office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9000"/>
                    </a14:imgEffect>
                    <a14:imgEffect>
                      <a14:saturation sat="0"/>
                    </a14:imgEffect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423229"/>
            <a:ext cx="9144000" cy="693229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5167" y="1537484"/>
              <a:ext cx="3241291" cy="25750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BETTER 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 THE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REST OF THE OFFICE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4811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079728"/>
              <a:ext cx="3409582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ARE WE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GOING TO DO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898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0467" y="102616"/>
            <a:ext cx="7613990" cy="491491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-1095588" y="377960"/>
            <a:ext cx="4387580" cy="4387580"/>
            <a:chOff x="-890421" y="755920"/>
            <a:chExt cx="4387580" cy="4387580"/>
          </a:xfrm>
        </p:grpSpPr>
        <p:sp>
          <p:nvSpPr>
            <p:cNvPr id="4" name="Oval 3"/>
            <p:cNvSpPr/>
            <p:nvPr/>
          </p:nvSpPr>
          <p:spPr>
            <a:xfrm>
              <a:off x="-89042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05167" y="2154621"/>
              <a:ext cx="3241291" cy="1590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GENERATE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MILLIONS OF</a:t>
              </a:r>
            </a:p>
            <a:p>
              <a:pPr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13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11264" y="315276"/>
            <a:ext cx="61256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FILTER</a:t>
            </a:r>
            <a:r>
              <a:rPr lang="en-US" sz="4400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 “BAD” BRACKETS</a:t>
            </a:r>
            <a:endParaRPr lang="en-US" sz="44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3" name="Picture 2" descr="noun_108225_cc.png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785026">
            <a:off x="1679389" y="545280"/>
            <a:ext cx="5143500" cy="41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20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.15.22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7605" y="-1"/>
            <a:ext cx="9231606" cy="524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1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95244842_d4f7a2f026_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83687"/>
            <a:ext cx="9144000" cy="6096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SCORE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THE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REMAINING</a:t>
              </a:r>
              <a:endParaRPr lang="en-US" sz="28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006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1602783"/>
              <a:ext cx="368215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HOW 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DO WE DO THIS?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044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20446" y="1722703"/>
            <a:ext cx="143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Spring Batch!</a:t>
            </a:r>
            <a:endParaRPr lang="en-US" dirty="0"/>
          </a:p>
        </p:txBody>
      </p:sp>
      <p:pic>
        <p:nvPicPr>
          <p:cNvPr id="2" name="Picture 1" descr="Screen Shot 2016-02-16 at 2.48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606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18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9210" y="2185372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ideal</a:t>
            </a:r>
            <a:endParaRPr lang="en-US" dirty="0"/>
          </a:p>
        </p:txBody>
      </p:sp>
      <p:pic>
        <p:nvPicPr>
          <p:cNvPr id="2" name="Picture 1" descr="9436653177_db942bcce8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8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43162"/>
            <a:ext cx="9144000" cy="584001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201843" y="263338"/>
            <a:ext cx="4515655" cy="4616824"/>
            <a:chOff x="5255877" y="164353"/>
            <a:chExt cx="4515655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255877" y="1602783"/>
              <a:ext cx="2845644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BATCH ISN’T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IDEAL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0805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988430628_c4aee69110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1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3140" y="-445793"/>
            <a:ext cx="9144000" cy="60855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99306" y="-414988"/>
            <a:ext cx="4144694" cy="630243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0"/>
                </a:schemeClr>
              </a:gs>
              <a:gs pos="56000">
                <a:schemeClr val="bg1"/>
              </a:gs>
            </a:gsLst>
            <a:lin ang="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331940"/>
              <a:ext cx="3107675" cy="22816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TASKS RUN AT DIFFERENT TIMES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91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19135" y="925717"/>
            <a:ext cx="8105731" cy="3292067"/>
            <a:chOff x="405365" y="1234952"/>
            <a:chExt cx="8105731" cy="3292067"/>
          </a:xfrm>
        </p:grpSpPr>
        <p:sp>
          <p:nvSpPr>
            <p:cNvPr id="4" name="TextBox 3"/>
            <p:cNvSpPr txBox="1"/>
            <p:nvPr/>
          </p:nvSpPr>
          <p:spPr>
            <a:xfrm>
              <a:off x="3866375" y="1912110"/>
              <a:ext cx="4644721" cy="17399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DIFFERENT STEPS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SHOULD BE 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DECOUPLED</a:t>
              </a:r>
              <a:endParaRPr lang="en-US" sz="44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11437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6626" y="1988492"/>
            <a:ext cx="408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Orchestration should live at a higher level</a:t>
            </a:r>
            <a:endParaRPr lang="en-US" dirty="0"/>
          </a:p>
        </p:txBody>
      </p:sp>
      <p:pic>
        <p:nvPicPr>
          <p:cNvPr id="2" name="Picture 1" descr="12093358175_7bb7cccfde_k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1081" y="-189127"/>
            <a:ext cx="9165081" cy="579530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1789855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883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ORCHESTRATION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OCCURS AT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 DIFFERENT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2659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917396866_e812724dfc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70005"/>
            <a:ext cx="9144000" cy="608558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752568"/>
              <a:ext cx="3107675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DISTRIBUTED DEPLOYMENT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OPTIONS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721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80145" y="1602875"/>
            <a:ext cx="4599261" cy="17399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DEVELOP EACH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COMPONENT AS A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2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2-17 at 12.54.50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1828" y="0"/>
            <a:ext cx="9215829" cy="544407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99182" y="2262670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12533" y="1530969"/>
              <a:ext cx="3553568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OBEY THE 12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FACTOR APP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PRINCIPALS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7373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1856" y="150375"/>
            <a:ext cx="45202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CODE IS ON </a:t>
            </a: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GITHUB</a:t>
            </a:r>
            <a:endParaRPr lang="en-US" sz="40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03748" y="1233339"/>
            <a:ext cx="3301825" cy="3293680"/>
            <a:chOff x="301295" y="1196164"/>
            <a:chExt cx="3595142" cy="3595142"/>
          </a:xfrm>
        </p:grpSpPr>
        <p:sp>
          <p:nvSpPr>
            <p:cNvPr id="10" name="Oval 9"/>
            <p:cNvSpPr/>
            <p:nvPr/>
          </p:nvSpPr>
          <p:spPr>
            <a:xfrm>
              <a:off x="301295" y="1196164"/>
              <a:ext cx="3593381" cy="3593381"/>
            </a:xfrm>
            <a:prstGeom prst="ellipse">
              <a:avLst/>
            </a:prstGeom>
            <a:solidFill>
              <a:schemeClr val="bg1"/>
            </a:solid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303056" y="1197925"/>
              <a:ext cx="3593381" cy="3593381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35012" y="3907228"/>
            <a:ext cx="56526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https://</a:t>
            </a:r>
            <a:r>
              <a:rPr lang="en-US" sz="2400" dirty="0" err="1" smtClean="0">
                <a:solidFill>
                  <a:schemeClr val="bg1"/>
                </a:solidFill>
              </a:rPr>
              <a:t>github.com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mminella</a:t>
            </a:r>
            <a:r>
              <a:rPr lang="en-US" sz="2400" dirty="0" smtClean="0">
                <a:solidFill>
                  <a:schemeClr val="bg1"/>
                </a:solidFill>
              </a:rPr>
              <a:t>/</a:t>
            </a:r>
            <a:r>
              <a:rPr lang="en-US" sz="2400" dirty="0" err="1" smtClean="0">
                <a:solidFill>
                  <a:schemeClr val="bg1"/>
                </a:solidFill>
              </a:rPr>
              <a:t>TaskMadness</a:t>
            </a: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085469" y="3736723"/>
            <a:ext cx="447794" cy="447794"/>
            <a:chOff x="4348103" y="2092271"/>
            <a:chExt cx="447794" cy="447794"/>
          </a:xfrm>
        </p:grpSpPr>
        <p:sp>
          <p:nvSpPr>
            <p:cNvPr id="11" name="Oval 10"/>
            <p:cNvSpPr/>
            <p:nvPr/>
          </p:nvSpPr>
          <p:spPr>
            <a:xfrm>
              <a:off x="4348103" y="2092271"/>
              <a:ext cx="447794" cy="447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noun_94818_cc.png"/>
            <p:cNvPicPr>
              <a:picLocks noChangeAspect="1"/>
            </p:cNvPicPr>
            <p:nvPr/>
          </p:nvPicPr>
          <p:blipFill rotWithShape="1">
            <a:blip r:embed="rId3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691702">
              <a:off x="4420655" y="2186795"/>
              <a:ext cx="302691" cy="258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7063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68084" y="1153009"/>
            <a:ext cx="3472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is an ecosystem that’s better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2000" contras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38198" cy="514350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681544" y="152022"/>
            <a:ext cx="4512236" cy="4616824"/>
            <a:chOff x="5259296" y="164353"/>
            <a:chExt cx="4512236" cy="4616824"/>
          </a:xfrm>
        </p:grpSpPr>
        <p:sp>
          <p:nvSpPr>
            <p:cNvPr id="7" name="Oval 6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12533" y="1748238"/>
              <a:ext cx="3553568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THERE’S 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AN ECOSYSTEM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THAT’S BETTER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8873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0"/>
            <a:ext cx="5143500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21096" y="377960"/>
            <a:ext cx="4387580" cy="4387580"/>
            <a:chOff x="-210901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210901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9" y="2331949"/>
              <a:ext cx="4141904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DATA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MICROSERVICES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960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708508" y="2657981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DA8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INTEGRATION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708509" y="3803082"/>
            <a:ext cx="5726984" cy="765548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DA8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FRAMEWORK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78508" y="2657981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5DA82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BATCH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708508" y="1512880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CLOUD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STREAM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78508" y="1512880"/>
            <a:ext cx="275698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CLOUD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TASK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08509" y="574870"/>
            <a:ext cx="5726984" cy="765548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SPRING CLOUD DATA FLOW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202463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7-31 at 10.52.44 PM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3062">
            <a:off x="-401016" y="-467971"/>
            <a:ext cx="9531044" cy="60961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20035" y="152022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9453" y="1748238"/>
              <a:ext cx="2321959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SPRING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CLOUD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STREAM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74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3062">
            <a:off x="-401016" y="-467971"/>
            <a:ext cx="9531044" cy="6096154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6520035" y="152022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09453" y="1748238"/>
              <a:ext cx="2321959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SPRING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CLOUD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7305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937207616_35488b3d29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saturation sat="0"/>
                    </a14:imgEffect>
                    <a14:imgEffect>
                      <a14:brightnessContrast bright="29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2107"/>
            <a:ext cx="9144000" cy="609451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602783"/>
              <a:ext cx="3107675" cy="1739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JUST</a:t>
              </a:r>
            </a:p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SHORT LIVED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64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55265" y="2387611"/>
            <a:ext cx="7546229" cy="1440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A framework for providing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functional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 and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nonfunctional features</a:t>
            </a:r>
          </a:p>
          <a:p>
            <a:pPr>
              <a:lnSpc>
                <a:spcPct val="80000"/>
              </a:lnSpc>
            </a:pPr>
            <a:r>
              <a:rPr lang="en-US" sz="3600" dirty="0">
                <a:solidFill>
                  <a:schemeClr val="bg1"/>
                </a:solidFill>
                <a:latin typeface="DIN Alternate Bold"/>
                <a:cs typeface="DIN Alternate Bold"/>
              </a:rPr>
              <a:t>f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or building </a:t>
            </a:r>
            <a:r>
              <a:rPr lang="en-US" sz="36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short lived </a:t>
            </a:r>
            <a:r>
              <a:rPr lang="en-US" sz="3600" dirty="0" err="1" smtClean="0">
                <a:solidFill>
                  <a:srgbClr val="007EC2"/>
                </a:solidFill>
                <a:latin typeface="DIN Alternate Bold"/>
                <a:cs typeface="DIN Alternate Bold"/>
              </a:rPr>
              <a:t>microservices</a:t>
            </a:r>
            <a:r>
              <a: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.</a:t>
            </a:r>
            <a:endParaRPr lang="en-US" sz="3600" dirty="0">
              <a:solidFill>
                <a:schemeClr val="bg1"/>
              </a:solidFill>
              <a:latin typeface="DIN Alternate Bold"/>
              <a:cs typeface="DIN Alternate Bold"/>
            </a:endParaRPr>
          </a:p>
        </p:txBody>
      </p:sp>
      <p:pic>
        <p:nvPicPr>
          <p:cNvPr id="2" name="Picture 1" descr="noun_77750_cc (1).png"/>
          <p:cNvPicPr>
            <a:picLocks noChangeAspect="1"/>
          </p:cNvPicPr>
          <p:nvPr/>
        </p:nvPicPr>
        <p:blipFill rotWithShape="1">
          <a:blip r:embed="rId2" cstate="print">
            <a:alphaModFix amt="3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466" y="708929"/>
            <a:ext cx="2742862" cy="2398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14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972612"/>
            <a:ext cx="4830419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CURRENT VERSION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1.0.2.RELEASE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82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37435" y="2140863"/>
            <a:ext cx="306913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>
                <a:solidFill>
                  <a:srgbClr val="8EB4E3"/>
                </a:solidFill>
                <a:latin typeface="DIN Alternate Bold"/>
                <a:cs typeface="DIN Alternate Bold"/>
              </a:rPr>
              <a:t>FEATURES</a:t>
            </a:r>
            <a:endParaRPr lang="en-US" sz="5000" dirty="0">
              <a:solidFill>
                <a:srgbClr val="8EB4E3"/>
              </a:solidFill>
              <a:latin typeface="DIN Alternate Bold"/>
              <a:cs typeface="DIN Alternate Bol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305842" y="5181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9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86645" cy="1938992"/>
            <a:chOff x="1888117" y="1602254"/>
            <a:chExt cx="7086645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0D1B3C"/>
                  </a:solidFill>
                  <a:latin typeface="DIN Alternate Bold"/>
                  <a:cs typeface="DIN Alternate Bold"/>
                </a:rPr>
                <a:t>1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6731" y="2356566"/>
              <a:ext cx="631803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EXECUTION TRACKING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6707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19135" y="925717"/>
            <a:ext cx="6751845" cy="3292067"/>
            <a:chOff x="405365" y="1234952"/>
            <a:chExt cx="6751845" cy="3292067"/>
          </a:xfrm>
        </p:grpSpPr>
        <p:sp>
          <p:nvSpPr>
            <p:cNvPr id="5" name="TextBox 4"/>
            <p:cNvSpPr txBox="1"/>
            <p:nvPr/>
          </p:nvSpPr>
          <p:spPr>
            <a:xfrm>
              <a:off x="3866375" y="2281847"/>
              <a:ext cx="3290835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PLEASE </a:t>
              </a: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ASK</a:t>
              </a:r>
            </a:p>
            <a:p>
              <a:pPr>
                <a:lnSpc>
                  <a:spcPct val="80000"/>
                </a:lnSpc>
              </a:pPr>
              <a:r>
                <a:rPr lang="en-US" sz="44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QUESTIONS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405365" y="1234952"/>
              <a:ext cx="3300208" cy="3292067"/>
            </a:xfrm>
            <a:prstGeom prst="ellipse">
              <a:avLst/>
            </a:prstGeom>
            <a:blipFill rotWithShape="1">
              <a:blip r:embed="rId2"/>
              <a:stretch>
                <a:fillRect/>
              </a:stretch>
            </a:blipFill>
            <a:ln w="76200" cmpd="sng">
              <a:solidFill>
                <a:srgbClr val="007EC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6509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69936" cy="1938992"/>
            <a:chOff x="1888117" y="1602254"/>
            <a:chExt cx="7069936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0D1B3C"/>
                  </a:solidFill>
                  <a:latin typeface="DIN Alternate Bold"/>
                  <a:cs typeface="DIN Alternate Bold"/>
                </a:rPr>
                <a:t>2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6731" y="2356566"/>
              <a:ext cx="588785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BATCH INTEGRATION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27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323" y="-869089"/>
            <a:ext cx="9191133" cy="68858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33188" y="2868516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60088" y="1380552"/>
              <a:ext cx="3508891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INFORMATIONAL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MESSAGES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380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76696"/>
            <a:ext cx="9144000" cy="6211823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082560" y="2868516"/>
            <a:ext cx="4674995" cy="4616824"/>
            <a:chOff x="5643603" y="164353"/>
            <a:chExt cx="4674995" cy="4616824"/>
          </a:xfrm>
        </p:grpSpPr>
        <p:sp>
          <p:nvSpPr>
            <p:cNvPr id="6" name="Oval 5"/>
            <p:cNvSpPr/>
            <p:nvPr/>
          </p:nvSpPr>
          <p:spPr>
            <a:xfrm>
              <a:off x="5643603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09707" y="1380552"/>
              <a:ext cx="3508891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REMOTE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PARTITIONING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152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142374" cy="1938992"/>
            <a:chOff x="1888117" y="1602254"/>
            <a:chExt cx="7142374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0D1B3C"/>
                  </a:solidFill>
                  <a:latin typeface="DIN Alternate Bold"/>
                  <a:cs typeface="DIN Alternate Bold"/>
                </a:rPr>
                <a:t>3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6731" y="2356566"/>
              <a:ext cx="6373760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STREAM INTEGRATION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9664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323" y="-869089"/>
            <a:ext cx="9191133" cy="68858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133188" y="2868516"/>
            <a:ext cx="4512236" cy="4616824"/>
            <a:chOff x="6512471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512471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60088" y="1380552"/>
              <a:ext cx="3508891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INFORMATIONAL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MESSAGES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453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40985"/>
            <a:ext cx="9144000" cy="60960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1400031" y="-2441935"/>
            <a:ext cx="4512236" cy="4616824"/>
            <a:chOff x="6829942" y="415048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6829942" y="415048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11231" y="3002814"/>
              <a:ext cx="3508891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LAUNCHING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VIA STREAM</a:t>
              </a:r>
              <a:endParaRPr lang="en-US" sz="36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1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-4198" y="2330423"/>
              <a:ext cx="3629169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SO HOW DOES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THIS WORK?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125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80145" y="1972612"/>
            <a:ext cx="4870369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TAKE A </a:t>
            </a: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SPRING </a:t>
            </a:r>
          </a:p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BOOT </a:t>
            </a: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APPLICATION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5" name="Oval 4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solidFill>
            <a:schemeClr val="bg1"/>
          </a:solid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boot_logo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67" b="94833" l="2667" r="98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23" y="1151434"/>
            <a:ext cx="2840632" cy="28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9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8-01 at 10.00.24 AM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2217">
            <a:off x="377608" y="-362136"/>
            <a:ext cx="11350245" cy="725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177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56471" y="2140863"/>
            <a:ext cx="443105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0" dirty="0" smtClean="0">
                <a:solidFill>
                  <a:schemeClr val="bg1"/>
                </a:solidFill>
                <a:latin typeface="Menlo Regular"/>
                <a:cs typeface="Menlo Regular"/>
              </a:rPr>
              <a:t>@</a:t>
            </a:r>
            <a:r>
              <a:rPr lang="en-US" sz="5000" dirty="0" err="1" smtClean="0">
                <a:solidFill>
                  <a:schemeClr val="bg1"/>
                </a:solidFill>
                <a:latin typeface="Menlo Regular"/>
                <a:cs typeface="Menlo Regular"/>
              </a:rPr>
              <a:t>EnableTask</a:t>
            </a:r>
            <a:endParaRPr lang="en-US" sz="5000" dirty="0">
              <a:solidFill>
                <a:schemeClr val="bg1"/>
              </a:solidFill>
              <a:latin typeface="Menlo Regular"/>
              <a:cs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9459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359217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149491"/>
              <a:ext cx="224933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QUICK </a:t>
              </a:r>
            </a:p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POLL</a:t>
              </a:r>
            </a:p>
          </p:txBody>
        </p:sp>
        <p:pic>
          <p:nvPicPr>
            <p:cNvPr id="7" name="Picture 6" descr="noun_4489.png"/>
            <p:cNvPicPr>
              <a:picLocks noChangeAspect="1"/>
            </p:cNvPicPr>
            <p:nvPr/>
          </p:nvPicPr>
          <p:blipFill>
            <a:blip r:embed="rId4" cstate="print">
              <a:alphaModFix amt="3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1380" y="2646626"/>
              <a:ext cx="1064822" cy="10648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3841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1821492" y="2456234"/>
            <a:ext cx="177315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COMMAND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LINERUNNER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9227" y="2456234"/>
            <a:ext cx="177315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APPLICATION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RUNNER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816962" y="2456234"/>
            <a:ext cx="1773155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COMMAND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LINERUNNER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288805" y="1818832"/>
            <a:ext cx="16709" cy="2440133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957715" y="1818832"/>
            <a:ext cx="16709" cy="2440133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endCxn id="42" idx="1"/>
          </p:cNvCxnSpPr>
          <p:nvPr/>
        </p:nvCxnSpPr>
        <p:spPr>
          <a:xfrm>
            <a:off x="1305514" y="2921906"/>
            <a:ext cx="515978" cy="20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2" idx="3"/>
            <a:endCxn id="17" idx="1"/>
          </p:cNvCxnSpPr>
          <p:nvPr/>
        </p:nvCxnSpPr>
        <p:spPr>
          <a:xfrm>
            <a:off x="3594647" y="2942554"/>
            <a:ext cx="2245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7" idx="3"/>
            <a:endCxn id="19" idx="1"/>
          </p:cNvCxnSpPr>
          <p:nvPr/>
        </p:nvCxnSpPr>
        <p:spPr>
          <a:xfrm>
            <a:off x="5592382" y="2942554"/>
            <a:ext cx="2245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9" idx="3"/>
          </p:cNvCxnSpPr>
          <p:nvPr/>
        </p:nvCxnSpPr>
        <p:spPr>
          <a:xfrm flipV="1">
            <a:off x="7590117" y="2921906"/>
            <a:ext cx="384307" cy="206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21918" y="884535"/>
            <a:ext cx="1364526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START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TASK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93348" y="884535"/>
            <a:ext cx="1128734" cy="997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END</a:t>
            </a:r>
          </a:p>
          <a:p>
            <a:pPr algn="ctr">
              <a:lnSpc>
                <a:spcPct val="80000"/>
              </a:lnSpc>
            </a:pPr>
            <a:r>
              <a:rPr lang="en-US" sz="3600" dirty="0" smtClean="0">
                <a:solidFill>
                  <a:schemeClr val="bg1"/>
                </a:solidFill>
              </a:rPr>
              <a:t>TASK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985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17" grpId="0" animBg="1"/>
      <p:bldP spid="19" grpId="0" animBg="1"/>
      <p:bldP spid="3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0995" y="2608665"/>
            <a:ext cx="3255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Hello World of Spring Cloud Task</a:t>
            </a:r>
            <a:endParaRPr lang="en-US" dirty="0"/>
          </a:p>
        </p:txBody>
      </p:sp>
      <p:pic>
        <p:nvPicPr>
          <p:cNvPr id="3" name="Picture 2" descr="Screen Shot 2016-02-17 at 9.19.29 A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30307">
            <a:off x="-2718566" y="-310702"/>
            <a:ext cx="13470705" cy="821338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678294" y="263338"/>
            <a:ext cx="4512236" cy="4616824"/>
            <a:chOff x="5259296" y="164353"/>
            <a:chExt cx="4512236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85580" y="1968712"/>
              <a:ext cx="3107675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HELLO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WORLD!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92258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7-29 at 3.51.30 PM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9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68031">
            <a:off x="429170" y="453088"/>
            <a:ext cx="9774494" cy="625186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437631" y="2584072"/>
            <a:ext cx="4387580" cy="4387580"/>
            <a:chOff x="-422569" y="989902"/>
            <a:chExt cx="4387580" cy="4387580"/>
          </a:xfrm>
        </p:grpSpPr>
        <p:sp>
          <p:nvSpPr>
            <p:cNvPr id="4" name="Oval 3"/>
            <p:cNvSpPr/>
            <p:nvPr/>
          </p:nvSpPr>
          <p:spPr>
            <a:xfrm>
              <a:off x="-422569" y="989902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-129013" y="2271612"/>
              <a:ext cx="3241291" cy="1097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BRACKET</a:t>
              </a:r>
            </a:p>
            <a:p>
              <a:pPr algn="r">
                <a:lnSpc>
                  <a:spcPct val="80000"/>
                </a:lnSpc>
              </a:pPr>
              <a:r>
                <a:rPr lang="en-US" sz="4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GENERATION</a:t>
              </a:r>
              <a:endPara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 rot="444710">
            <a:off x="4795079" y="2368094"/>
            <a:ext cx="1913785" cy="2126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6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477546" y="288118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LOADERS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4048" y="406607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LOADERS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991" y="2640412"/>
            <a:ext cx="1296218" cy="129621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594048" y="1847110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FILTER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244494" y="1841625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TASK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LAUNCHING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PROCESSOR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894940" y="1841625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TASK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LAUNCHING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SINK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545387" y="1841625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rgbClr val="1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SCORER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5545387" y="3762778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BRACKET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GENERATOR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cxnSp>
        <p:nvCxnSpPr>
          <p:cNvPr id="45" name="Straight Arrow Connector 44"/>
          <p:cNvCxnSpPr>
            <a:stCxn id="35" idx="2"/>
            <a:endCxn id="38" idx="0"/>
          </p:cNvCxnSpPr>
          <p:nvPr/>
        </p:nvCxnSpPr>
        <p:spPr>
          <a:xfrm>
            <a:off x="1332549" y="1379246"/>
            <a:ext cx="0" cy="4678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46448" y="523686"/>
            <a:ext cx="1477001" cy="972639"/>
          </a:xfrm>
          <a:prstGeom prst="rect">
            <a:avLst/>
          </a:prstGeom>
          <a:solidFill>
            <a:schemeClr val="bg1"/>
          </a:solidFill>
          <a:ln w="28575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DIN Alternate Bold"/>
                <a:cs typeface="DIN Alternate Bold"/>
              </a:rPr>
              <a:t>LOADERS</a:t>
            </a:r>
            <a:endParaRPr lang="en-US" dirty="0">
              <a:solidFill>
                <a:srgbClr val="000000"/>
              </a:solidFill>
              <a:latin typeface="DIN Alternate Bold"/>
              <a:cs typeface="DIN Alternate Bold"/>
            </a:endParaRPr>
          </a:p>
        </p:txBody>
      </p:sp>
      <p:cxnSp>
        <p:nvCxnSpPr>
          <p:cNvPr id="47" name="Straight Arrow Connector 46"/>
          <p:cNvCxnSpPr>
            <a:stCxn id="38" idx="3"/>
            <a:endCxn id="39" idx="1"/>
          </p:cNvCxnSpPr>
          <p:nvPr/>
        </p:nvCxnSpPr>
        <p:spPr>
          <a:xfrm flipV="1">
            <a:off x="2071049" y="2327945"/>
            <a:ext cx="173445" cy="54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3"/>
            <a:endCxn id="40" idx="1"/>
          </p:cNvCxnSpPr>
          <p:nvPr/>
        </p:nvCxnSpPr>
        <p:spPr>
          <a:xfrm>
            <a:off x="3721495" y="2327945"/>
            <a:ext cx="173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0" idx="3"/>
            <a:endCxn id="41" idx="1"/>
          </p:cNvCxnSpPr>
          <p:nvPr/>
        </p:nvCxnSpPr>
        <p:spPr>
          <a:xfrm>
            <a:off x="5371941" y="2327945"/>
            <a:ext cx="17344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stCxn id="41" idx="3"/>
            <a:endCxn id="18" idx="0"/>
          </p:cNvCxnSpPr>
          <p:nvPr/>
        </p:nvCxnSpPr>
        <p:spPr>
          <a:xfrm>
            <a:off x="7022388" y="2327945"/>
            <a:ext cx="1135712" cy="31246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42" idx="3"/>
            <a:endCxn id="18" idx="2"/>
          </p:cNvCxnSpPr>
          <p:nvPr/>
        </p:nvCxnSpPr>
        <p:spPr>
          <a:xfrm flipV="1">
            <a:off x="7022388" y="3936630"/>
            <a:ext cx="1135712" cy="31246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993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10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71613" y="1545511"/>
            <a:ext cx="74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478367"/>
            <a:ext cx="9144000" cy="60960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7431395" y="3009100"/>
            <a:ext cx="2202397" cy="2202397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525972" y="3779637"/>
            <a:ext cx="1629602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44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799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626509359_c84e962173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506" y="1053150"/>
            <a:ext cx="4525494" cy="40903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538821" y="377960"/>
            <a:ext cx="4387580" cy="4387580"/>
            <a:chOff x="-628626" y="755920"/>
            <a:chExt cx="4387580" cy="4387580"/>
          </a:xfrm>
        </p:grpSpPr>
        <p:sp>
          <p:nvSpPr>
            <p:cNvPr id="6" name="Oval 5"/>
            <p:cNvSpPr/>
            <p:nvPr/>
          </p:nvSpPr>
          <p:spPr>
            <a:xfrm>
              <a:off x="-628626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09" y="2331949"/>
              <a:ext cx="3148393" cy="1198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SO HOW DID</a:t>
              </a:r>
            </a:p>
            <a:p>
              <a:pPr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WE DO?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446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75237" y="1891655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Goal: 800 </a:t>
            </a:r>
            <a:r>
              <a:rPr lang="en-US" dirty="0" err="1" smtClean="0"/>
              <a:t>pts</a:t>
            </a:r>
            <a:r>
              <a:rPr lang="en-US" dirty="0" smtClean="0"/>
              <a:t> or 80%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5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349504"/>
            <a:ext cx="9163866" cy="586487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-1439740" y="-2045074"/>
            <a:ext cx="4512236" cy="4616824"/>
            <a:chOff x="5259296" y="164353"/>
            <a:chExt cx="4512236" cy="4616824"/>
          </a:xfrm>
        </p:grpSpPr>
        <p:sp>
          <p:nvSpPr>
            <p:cNvPr id="7" name="Oval 6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49417" y="2697355"/>
              <a:ext cx="2328653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GOAL:</a:t>
              </a:r>
            </a:p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800 OR 80%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865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4110" y="2008757"/>
            <a:ext cx="180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Upset heavy year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2373" y="-484684"/>
            <a:ext cx="9179073" cy="6117046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748511" y="69677"/>
            <a:ext cx="4528104" cy="4616824"/>
            <a:chOff x="5243428" y="164353"/>
            <a:chExt cx="4528104" cy="4616824"/>
          </a:xfrm>
        </p:grpSpPr>
        <p:sp>
          <p:nvSpPr>
            <p:cNvPr id="8" name="Oval 7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243428" y="1743176"/>
              <a:ext cx="2328653" cy="1440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TOP 5 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YEAR FOR </a:t>
              </a:r>
            </a:p>
            <a:p>
              <a:pPr algn="r"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UPSETS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429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696" y="0"/>
            <a:ext cx="7728657" cy="51435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-601525" y="1924822"/>
            <a:ext cx="4377759" cy="3373251"/>
            <a:chOff x="6381564" y="164353"/>
            <a:chExt cx="4377759" cy="3373251"/>
          </a:xfrm>
        </p:grpSpPr>
        <p:sp>
          <p:nvSpPr>
            <p:cNvPr id="6" name="Oval 5"/>
            <p:cNvSpPr/>
            <p:nvPr/>
          </p:nvSpPr>
          <p:spPr>
            <a:xfrm>
              <a:off x="6381564" y="164353"/>
              <a:ext cx="3389967" cy="3373251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97873" y="1567464"/>
              <a:ext cx="376145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0.5 SECONDS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982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42656" y="2035781"/>
            <a:ext cx="136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740 </a:t>
            </a:r>
            <a:r>
              <a:rPr lang="en-US" dirty="0" err="1" smtClean="0"/>
              <a:t>pts</a:t>
            </a:r>
            <a:r>
              <a:rPr lang="en-US" dirty="0" smtClean="0"/>
              <a:t>/63%</a:t>
            </a:r>
            <a:endParaRPr lang="en-US" dirty="0"/>
          </a:p>
        </p:txBody>
      </p:sp>
      <p:pic>
        <p:nvPicPr>
          <p:cNvPr id="5" name="Picture 4" descr="Screen Shot 2016-07-29 at 3.51.30 PM.pn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9000"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76787">
            <a:off x="85985" y="-486692"/>
            <a:ext cx="9774494" cy="625186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833729" y="2405113"/>
            <a:ext cx="4387580" cy="4387580"/>
            <a:chOff x="-359217" y="755920"/>
            <a:chExt cx="4387580" cy="4387580"/>
          </a:xfrm>
        </p:grpSpPr>
        <p:sp>
          <p:nvSpPr>
            <p:cNvPr id="7" name="Oval 6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113186" y="1680589"/>
              <a:ext cx="2759364" cy="1600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63%</a:t>
              </a:r>
            </a:p>
            <a:p>
              <a:pPr algn="r"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740 PTS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886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12959533413_5a14d23346_k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6000" contrast="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26340" y="-14909"/>
            <a:ext cx="12383863" cy="51579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72763" y="1771923"/>
            <a:ext cx="1946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NCAA Tournament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040338" y="263338"/>
            <a:ext cx="6231954" cy="4616824"/>
            <a:chOff x="3539578" y="263338"/>
            <a:chExt cx="6231954" cy="4616824"/>
          </a:xfrm>
        </p:grpSpPr>
        <p:grpSp>
          <p:nvGrpSpPr>
            <p:cNvPr id="6" name="Group 5"/>
            <p:cNvGrpSpPr/>
            <p:nvPr/>
          </p:nvGrpSpPr>
          <p:grpSpPr>
            <a:xfrm>
              <a:off x="3539578" y="263338"/>
              <a:ext cx="6231954" cy="4616824"/>
              <a:chOff x="3539578" y="164353"/>
              <a:chExt cx="6231954" cy="4616824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5259296" y="164353"/>
                <a:ext cx="4512236" cy="4616824"/>
              </a:xfrm>
              <a:prstGeom prst="ellipse">
                <a:avLst/>
              </a:prstGeom>
              <a:solidFill>
                <a:srgbClr val="007EC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39578" y="1343145"/>
                <a:ext cx="5820400" cy="228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NCAA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MEN’S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BASKETBALL</a:t>
                </a:r>
              </a:p>
              <a:p>
                <a:pPr algn="r">
                  <a:lnSpc>
                    <a:spcPct val="80000"/>
                  </a:lnSpc>
                </a:pPr>
                <a:r>
                  <a:rPr lang="en-US" sz="4400" b="1" dirty="0" smtClean="0">
                    <a:solidFill>
                      <a:srgbClr val="FFFFFF"/>
                    </a:solidFill>
                    <a:latin typeface="DIN Alternate Bold"/>
                    <a:cs typeface="DIN Alternate Bold"/>
                  </a:rPr>
                  <a:t>TOURNAMENT</a:t>
                </a:r>
                <a:endParaRPr lang="en-US" sz="2800" dirty="0">
                  <a:solidFill>
                    <a:srgbClr val="FFFFFF"/>
                  </a:solidFill>
                  <a:latin typeface="DIN Alternate Bold"/>
                  <a:cs typeface="DIN Alternate Bold"/>
                </a:endParaRPr>
              </a:p>
            </p:txBody>
          </p:sp>
        </p:grpSp>
        <p:pic>
          <p:nvPicPr>
            <p:cNvPr id="7" name="Picture 6" descr="noun_393_cc.png"/>
            <p:cNvPicPr>
              <a:picLocks noChangeAspect="1"/>
            </p:cNvPicPr>
            <p:nvPr/>
          </p:nvPicPr>
          <p:blipFill rotWithShape="1">
            <a:blip r:embed="rId5" cstate="print">
              <a:alphaModFix am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43577" y="1582526"/>
              <a:ext cx="1004794" cy="87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135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1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271" y="-594389"/>
            <a:ext cx="9324271" cy="6216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11285" y="263338"/>
            <a:ext cx="4987341" cy="4616824"/>
            <a:chOff x="4784191" y="164353"/>
            <a:chExt cx="4987341" cy="4616824"/>
          </a:xfrm>
        </p:grpSpPr>
        <p:sp>
          <p:nvSpPr>
            <p:cNvPr id="6" name="Oval 5"/>
            <p:cNvSpPr/>
            <p:nvPr/>
          </p:nvSpPr>
          <p:spPr>
            <a:xfrm>
              <a:off x="5259296" y="164353"/>
              <a:ext cx="4512236" cy="4616824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784191" y="2144470"/>
              <a:ext cx="3682154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44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ROADMAP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332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69936" cy="1938992"/>
            <a:chOff x="1888117" y="1602254"/>
            <a:chExt cx="7069936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0D1B3C"/>
                  </a:solidFill>
                  <a:latin typeface="DIN Alternate Bold"/>
                  <a:cs typeface="DIN Alternate Bold"/>
                </a:rPr>
                <a:t>1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40022" y="2005593"/>
              <a:ext cx="4834000" cy="12259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IMPROVED</a:t>
              </a:r>
            </a:p>
            <a:p>
              <a:pPr>
                <a:lnSpc>
                  <a:spcPct val="80000"/>
                </a:lnSpc>
              </a:pPr>
              <a:r>
                <a:rPr lang="en-US" sz="50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ORCHESTRATION</a:t>
              </a:r>
              <a:endParaRPr lang="en-US" sz="50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651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191043" cy="1938992"/>
            <a:chOff x="1888117" y="1602254"/>
            <a:chExt cx="7191043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0D1B3C"/>
                  </a:solidFill>
                  <a:latin typeface="DIN Alternate Bold"/>
                  <a:cs typeface="DIN Alternate Bold"/>
                </a:rPr>
                <a:t>2</a:t>
              </a: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73440" y="2506983"/>
              <a:ext cx="64057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4800" dirty="0" smtClean="0">
                  <a:solidFill>
                    <a:srgbClr val="007EC2"/>
                  </a:solidFill>
                  <a:latin typeface="DIN Alternate Bold"/>
                  <a:cs typeface="DIN Alternate Bold"/>
                </a:rPr>
                <a:t>OUT OF THE BOX TASKS</a:t>
              </a:r>
              <a:endParaRPr lang="en-US" sz="4800" dirty="0">
                <a:solidFill>
                  <a:srgbClr val="007EC2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21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137286" y="1602254"/>
            <a:ext cx="7069936" cy="1938992"/>
            <a:chOff x="1888117" y="1602254"/>
            <a:chExt cx="7069936" cy="1938992"/>
          </a:xfrm>
        </p:grpSpPr>
        <p:sp>
          <p:nvSpPr>
            <p:cNvPr id="2" name="TextBox 1"/>
            <p:cNvSpPr txBox="1"/>
            <p:nvPr/>
          </p:nvSpPr>
          <p:spPr>
            <a:xfrm>
              <a:off x="1888117" y="1602254"/>
              <a:ext cx="923300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>
                  <a:solidFill>
                    <a:srgbClr val="0D1B3C"/>
                  </a:solidFill>
                  <a:latin typeface="DIN Alternate Bold"/>
                  <a:cs typeface="DIN Alternate Bold"/>
                </a:rPr>
                <a:t>3</a:t>
              </a:r>
              <a:endParaRPr lang="en-US" sz="12000" dirty="0">
                <a:solidFill>
                  <a:srgbClr val="0D1B3C"/>
                </a:solidFill>
                <a:latin typeface="DIN Alternate Bold"/>
                <a:cs typeface="DIN Alternate Bold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2789168" y="3122568"/>
              <a:ext cx="6168885" cy="22086"/>
            </a:xfrm>
            <a:prstGeom prst="line">
              <a:avLst/>
            </a:prstGeom>
            <a:ln w="76200" cmpd="sng">
              <a:solidFill>
                <a:srgbClr val="0D1B3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1889191" y="2005593"/>
            <a:ext cx="5523417" cy="1225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ADDITIONAL</a:t>
            </a:r>
            <a:endParaRPr lang="en-US" sz="4000" dirty="0" smtClean="0">
              <a:solidFill>
                <a:srgbClr val="007EC2"/>
              </a:solidFill>
              <a:latin typeface="DIN Alternate Bold"/>
              <a:cs typeface="DIN Alternate Bold"/>
            </a:endParaRPr>
          </a:p>
          <a:p>
            <a:pPr>
              <a:lnSpc>
                <a:spcPct val="80000"/>
              </a:lnSpc>
            </a:pPr>
            <a:r>
              <a:rPr lang="en-US" sz="5000" dirty="0" smtClean="0">
                <a:solidFill>
                  <a:srgbClr val="007EC2"/>
                </a:solidFill>
                <a:latin typeface="DIN Alternate Bold"/>
                <a:cs typeface="DIN Alternate Bold"/>
              </a:rPr>
              <a:t>RUNTIME SUPPORT</a:t>
            </a:r>
            <a:endParaRPr lang="en-US" sz="50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</p:spTree>
    <p:extLst>
      <p:ext uri="{BB962C8B-B14F-4D97-AF65-F5344CB8AC3E}">
        <p14:creationId xmlns:p14="http://schemas.microsoft.com/office/powerpoint/2010/main" val="3968008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69257" y="2243455"/>
            <a:ext cx="3261079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400" dirty="0" smtClean="0">
                <a:solidFill>
                  <a:schemeClr val="bg1"/>
                </a:solidFill>
                <a:latin typeface="DIN Alternate Bold"/>
                <a:cs typeface="DIN Alternate Bold"/>
              </a:rPr>
              <a:t>QUESTIONS?</a:t>
            </a:r>
            <a:endParaRPr lang="en-US" sz="4400" dirty="0">
              <a:solidFill>
                <a:srgbClr val="007EC2"/>
              </a:solidFill>
              <a:latin typeface="DIN Alternate Bold"/>
              <a:cs typeface="DIN Alternate Bold"/>
            </a:endParaRPr>
          </a:p>
        </p:txBody>
      </p:sp>
      <p:sp>
        <p:nvSpPr>
          <p:cNvPr id="6" name="Oval 5"/>
          <p:cNvSpPr/>
          <p:nvPr/>
        </p:nvSpPr>
        <p:spPr>
          <a:xfrm>
            <a:off x="519135" y="925717"/>
            <a:ext cx="3300208" cy="3292067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76200" cmpd="sng">
            <a:solidFill>
              <a:srgbClr val="007EC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54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and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saturation sat="0"/>
                    </a14:imgEffect>
                    <a14:imgEffect>
                      <a14:brightnessContrast bright="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-500253"/>
            <a:ext cx="9148361" cy="607984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-615945" y="377960"/>
            <a:ext cx="4387580" cy="4387580"/>
            <a:chOff x="-359217" y="755920"/>
            <a:chExt cx="4387580" cy="4387580"/>
          </a:xfrm>
        </p:grpSpPr>
        <p:sp>
          <p:nvSpPr>
            <p:cNvPr id="5" name="Oval 4"/>
            <p:cNvSpPr/>
            <p:nvPr/>
          </p:nvSpPr>
          <p:spPr>
            <a:xfrm>
              <a:off x="-359217" y="755920"/>
              <a:ext cx="4387580" cy="4387580"/>
            </a:xfrm>
            <a:prstGeom prst="ellipse">
              <a:avLst/>
            </a:prstGeom>
            <a:solidFill>
              <a:srgbClr val="0D1B3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72046" y="2514234"/>
              <a:ext cx="318804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000" b="1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THANKS!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6071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85000"/>
                <a:lumOff val="15000"/>
              </a:schemeClr>
            </a:gs>
            <a:gs pos="100000">
              <a:srgbClr val="0000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398175" y="297194"/>
            <a:ext cx="3039495" cy="3039495"/>
            <a:chOff x="770163" y="297194"/>
            <a:chExt cx="3039495" cy="3039495"/>
          </a:xfrm>
        </p:grpSpPr>
        <p:sp>
          <p:nvSpPr>
            <p:cNvPr id="2" name="Oval 1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solidFill>
              <a:srgbClr val="007EC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055025" y="1096744"/>
              <a:ext cx="2469772" cy="14403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$376 Million</a:t>
              </a:r>
            </a:p>
            <a:p>
              <a:pPr algn="ctr">
                <a:lnSpc>
                  <a:spcPct val="80000"/>
                </a:lnSpc>
              </a:pPr>
              <a:r>
                <a:rPr lang="en-US" sz="3600" dirty="0" err="1">
                  <a:solidFill>
                    <a:schemeClr val="bg1"/>
                  </a:solidFill>
                  <a:latin typeface="DIN Alternate Bold"/>
                  <a:cs typeface="DIN Alternate Bold"/>
                </a:rPr>
                <a:t>v</a:t>
              </a:r>
              <a:r>
                <a:rPr lang="en-US" sz="3600" dirty="0" err="1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s</a:t>
              </a:r>
              <a:endParaRPr lang="en-US" sz="3600" dirty="0" smtClean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$1.1 Billion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98485" y="1831005"/>
            <a:ext cx="2593682" cy="2593682"/>
            <a:chOff x="770163" y="297194"/>
            <a:chExt cx="3039495" cy="3039495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" name="Oval 6"/>
            <p:cNvSpPr/>
            <p:nvPr/>
          </p:nvSpPr>
          <p:spPr>
            <a:xfrm>
              <a:off x="770163" y="297194"/>
              <a:ext cx="3039495" cy="3039495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DIN Alternate Bold"/>
                <a:cs typeface="DIN Alternate Bold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80135" y="1539942"/>
              <a:ext cx="2619550" cy="64922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3600" dirty="0" smtClean="0">
                  <a:solidFill>
                    <a:schemeClr val="bg1"/>
                  </a:solidFill>
                  <a:latin typeface="DIN Alternate Bold"/>
                  <a:cs typeface="DIN Alternate Bold"/>
                </a:rPr>
                <a:t>$9 Billion+</a:t>
              </a:r>
              <a:endParaRPr lang="en-US" sz="3600" dirty="0">
                <a:solidFill>
                  <a:schemeClr val="bg1"/>
                </a:solidFill>
                <a:latin typeface="DIN Alternate Bold"/>
                <a:cs typeface="DIN Alternate Bold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310073" y="891585"/>
            <a:ext cx="2648281" cy="2648281"/>
            <a:chOff x="5310073" y="891585"/>
            <a:chExt cx="2648281" cy="2648281"/>
          </a:xfrm>
        </p:grpSpPr>
        <p:sp>
          <p:nvSpPr>
            <p:cNvPr id="9" name="Oval 8"/>
            <p:cNvSpPr/>
            <p:nvPr/>
          </p:nvSpPr>
          <p:spPr>
            <a:xfrm>
              <a:off x="5310073" y="891585"/>
              <a:ext cx="2648281" cy="264828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394907" y="1831005"/>
              <a:ext cx="24359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 smtClean="0">
                  <a:solidFill>
                    <a:srgbClr val="FFFFFF"/>
                  </a:solidFill>
                  <a:latin typeface="DIN Alternate Bold"/>
                  <a:cs typeface="DIN Alternate Bold"/>
                </a:rPr>
                <a:t>13 Million</a:t>
              </a:r>
              <a:endParaRPr lang="en-US" sz="4400" dirty="0">
                <a:solidFill>
                  <a:srgbClr val="FFFFFF"/>
                </a:solidFill>
                <a:latin typeface="DIN Alternate Bold"/>
                <a:cs typeface="DIN Alternate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642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5472188211_f91cae252d_o.jpg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5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71405" y="-1635059"/>
            <a:ext cx="12271281" cy="8150329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-1071405" y="372070"/>
            <a:ext cx="4512236" cy="4616824"/>
          </a:xfrm>
          <a:prstGeom prst="ellipse">
            <a:avLst/>
          </a:prstGeom>
          <a:solidFill>
            <a:srgbClr val="007EC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1320" y="2299402"/>
            <a:ext cx="3753704" cy="10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ABOUT THE</a:t>
            </a:r>
          </a:p>
          <a:p>
            <a:pPr>
              <a:lnSpc>
                <a:spcPct val="80000"/>
              </a:lnSpc>
            </a:pPr>
            <a:r>
              <a:rPr lang="en-US" sz="4000" b="1" dirty="0" smtClean="0">
                <a:solidFill>
                  <a:srgbClr val="FFFFFF"/>
                </a:solidFill>
                <a:latin typeface="DIN Alternate Bold"/>
                <a:cs typeface="DIN Alternate Bold"/>
              </a:rPr>
              <a:t>TOURNAMENT</a:t>
            </a:r>
            <a:endParaRPr lang="en-US" sz="4000" dirty="0">
              <a:solidFill>
                <a:srgbClr val="FFFFFF"/>
              </a:solidFill>
              <a:latin typeface="DIN Alternate Bold"/>
              <a:cs typeface="DIN Alternate Bold"/>
            </a:endParaRPr>
          </a:p>
        </p:txBody>
      </p:sp>
      <p:pic>
        <p:nvPicPr>
          <p:cNvPr id="10" name="Picture 9" descr="noun_33699_cc (1).png"/>
          <p:cNvPicPr>
            <a:picLocks noChangeAspect="1"/>
          </p:cNvPicPr>
          <p:nvPr/>
        </p:nvPicPr>
        <p:blipFill rotWithShape="1">
          <a:blip r:embed="rId5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654" y="1183482"/>
            <a:ext cx="1115922" cy="95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78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27880</TotalTime>
  <Words>846</Words>
  <Application>Microsoft Macintosh PowerPoint</Application>
  <PresentationFormat>On-screen Show (16:9)</PresentationFormat>
  <Paragraphs>267</Paragraphs>
  <Slides>75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630</cp:revision>
  <dcterms:created xsi:type="dcterms:W3CDTF">2014-08-22T16:39:37Z</dcterms:created>
  <dcterms:modified xsi:type="dcterms:W3CDTF">2016-08-02T18:39:25Z</dcterms:modified>
</cp:coreProperties>
</file>